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3"/>
    <p:sldId id="293" r:id="rId34"/>
    <p:sldId id="294" r:id="rId35"/>
    <p:sldId id="295" r:id="rId36"/>
    <p:sldId id="268" r:id="rId37"/>
    <p:sldId id="296" r:id="rId38"/>
    <p:sldId id="297" r:id="rId39"/>
    <p:sldId id="298" r:id="rId40"/>
    <p:sldId id="299" r:id="rId41"/>
    <p:sldId id="265" r:id="rId42"/>
    <p:sldId id="300" r:id="rId43"/>
    <p:sldId id="301" r:id="rId44"/>
    <p:sldId id="307" r:id="rId45"/>
    <p:sldId id="302" r:id="rId46"/>
    <p:sldId id="261"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8.GIF"/><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hyperlink" Target="https://hevodata.com/learn/tableau-group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pulse.itvedant.com/index.php/topic/preview-subtopic-content?subtopic_id=19045&amp;course_id=214&amp;preview=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435"/>
            <a:ext cx="1183005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7240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332" y="213509"/>
            <a:ext cx="9798367" cy="556958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dirty="0"/>
              <a:t>Filters allow you to limit the data displayed in your visualizations. Here are the main types:</a:t>
            </a:r>
            <a:endParaRPr lang="en-US" dirty="0"/>
          </a:p>
          <a:p>
            <a:pPr>
              <a:buFont typeface="+mj-lt"/>
              <a:buAutoNum type="arabicPeriod"/>
            </a:pPr>
            <a:r>
              <a:rPr lang="en-US" b="1" dirty="0">
                <a:solidFill>
                  <a:srgbClr val="C00000"/>
                </a:solidFill>
              </a:rPr>
              <a:t>Dimension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categorical fields (dimensions).</a:t>
            </a:r>
            <a:endParaRPr lang="en-US" dirty="0"/>
          </a:p>
          <a:p>
            <a:pPr marL="742950" lvl="1" indent="-285750">
              <a:buFont typeface="+mj-lt"/>
              <a:buAutoNum type="arabicPeriod"/>
            </a:pPr>
            <a:r>
              <a:rPr lang="en-US" b="1" dirty="0"/>
              <a:t>Usage</a:t>
            </a:r>
            <a:r>
              <a:rPr lang="en-US" dirty="0"/>
              <a:t>: Used to include/exclude specific categories (e.g., filtering to show only certain regions).</a:t>
            </a:r>
            <a:endParaRPr lang="en-US" dirty="0"/>
          </a:p>
          <a:p>
            <a:pPr>
              <a:buFont typeface="+mj-lt"/>
              <a:buAutoNum type="arabicPeriod"/>
            </a:pPr>
            <a:r>
              <a:rPr lang="en-US" b="1" dirty="0">
                <a:solidFill>
                  <a:srgbClr val="C00000"/>
                </a:solidFill>
              </a:rPr>
              <a:t>Measure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quantitative fields (measures).</a:t>
            </a:r>
            <a:endParaRPr lang="en-US" dirty="0"/>
          </a:p>
          <a:p>
            <a:pPr marL="742950" lvl="1" indent="-285750">
              <a:buFont typeface="+mj-lt"/>
              <a:buAutoNum type="arabicPeriod"/>
            </a:pPr>
            <a:r>
              <a:rPr lang="en-US" b="1" dirty="0"/>
              <a:t>Usage</a:t>
            </a:r>
            <a:r>
              <a:rPr lang="en-US" dirty="0"/>
              <a:t>: Used to set thresholds (e.g., showing only sales greater than $10,000).</a:t>
            </a:r>
            <a:endParaRPr lang="en-US" dirty="0"/>
          </a:p>
          <a:p>
            <a:pPr>
              <a:buFont typeface="+mj-lt"/>
              <a:buAutoNum type="arabicPeriod"/>
            </a:pPr>
            <a:r>
              <a:rPr lang="en-US" b="1" dirty="0">
                <a:solidFill>
                  <a:srgbClr val="C00000"/>
                </a:solidFill>
              </a:rPr>
              <a:t>Context Filters</a:t>
            </a:r>
            <a:r>
              <a:rPr lang="en-US" b="1" dirty="0">
                <a:solidFill>
                  <a:srgbClr val="00B0F0"/>
                </a:solidFill>
              </a:rPr>
              <a:t> https://www.tutorialspoint.com/tableau/tableau_context_filters.htm</a:t>
            </a:r>
            <a:r>
              <a:rPr lang="en-US" b="1" dirty="0">
                <a:solidFill>
                  <a:srgbClr val="C00000"/>
                </a:solidFill>
              </a:rPr>
              <a:t> </a:t>
            </a:r>
            <a:endParaRPr lang="en-US" b="1" dirty="0">
              <a:solidFill>
                <a:srgbClr val="C00000"/>
              </a:solidFill>
            </a:endParaRPr>
          </a:p>
          <a:p>
            <a:pPr marL="742950" lvl="1" indent="-285750">
              <a:buFont typeface="+mj-lt"/>
              <a:buAutoNum type="arabicPeriod"/>
            </a:pPr>
            <a:r>
              <a:rPr lang="en-US" b="1" dirty="0"/>
              <a:t>Definition</a:t>
            </a:r>
            <a:r>
              <a:rPr lang="en-US" dirty="0"/>
              <a:t>: Filters that establish a context for other filters.</a:t>
            </a:r>
            <a:endParaRPr lang="en-US" dirty="0"/>
          </a:p>
          <a:p>
            <a:pPr marL="742950" lvl="1" indent="-285750">
              <a:buFont typeface="+mj-lt"/>
              <a:buAutoNum type="arabicPeriod"/>
            </a:pPr>
            <a:r>
              <a:rPr lang="en-US" b="1" dirty="0"/>
              <a:t>Usage</a:t>
            </a:r>
            <a:r>
              <a:rPr lang="en-US" dirty="0"/>
              <a:t>: Once a context filter is applied, other filters are processed in relation to it (e.g., filtering to a specific year before applying product filters).</a:t>
            </a:r>
            <a:endParaRPr lang="en-US" dirty="0"/>
          </a:p>
          <a:p>
            <a:pPr>
              <a:buFont typeface="+mj-lt"/>
              <a:buAutoNum type="arabicPeriod"/>
            </a:pPr>
            <a:r>
              <a:rPr lang="en-US" b="1" dirty="0">
                <a:solidFill>
                  <a:srgbClr val="C00000"/>
                </a:solidFill>
              </a:rPr>
              <a:t>Top N Filters</a:t>
            </a:r>
            <a:endParaRPr lang="en-US" dirty="0">
              <a:solidFill>
                <a:srgbClr val="C00000"/>
              </a:solidFill>
            </a:endParaRPr>
          </a:p>
          <a:p>
            <a:pPr marL="742950" lvl="1" indent="-285750">
              <a:buFont typeface="+mj-lt"/>
              <a:buAutoNum type="arabicPeriod"/>
            </a:pPr>
            <a:r>
              <a:rPr lang="en-US" b="1" dirty="0"/>
              <a:t>Definition</a:t>
            </a:r>
            <a:r>
              <a:rPr lang="en-US" dirty="0"/>
              <a:t>: Filters that show only the top or bottom N items based on a measure.</a:t>
            </a:r>
            <a:endParaRPr lang="en-US" dirty="0"/>
          </a:p>
          <a:p>
            <a:pPr marL="742950" lvl="1" indent="-285750">
              <a:buFont typeface="+mj-lt"/>
              <a:buAutoNum type="arabicPeriod"/>
            </a:pPr>
            <a:r>
              <a:rPr lang="en-US" b="1" dirty="0"/>
              <a:t>Usage</a:t>
            </a:r>
            <a:r>
              <a:rPr lang="en-US" dirty="0"/>
              <a:t>: Useful for quickly identifying top products or regions by sales or profit.</a:t>
            </a:r>
            <a:endParaRPr lang="en-US" dirty="0"/>
          </a:p>
          <a:p>
            <a:pPr>
              <a:buFont typeface="+mj-lt"/>
              <a:buAutoNum type="arabicPeriod"/>
            </a:pPr>
            <a:r>
              <a:rPr lang="en-US" b="1" dirty="0">
                <a:solidFill>
                  <a:srgbClr val="C00000"/>
                </a:solidFill>
              </a:rPr>
              <a:t>Relative Date Filters</a:t>
            </a:r>
            <a:endParaRPr lang="en-US" dirty="0">
              <a:solidFill>
                <a:srgbClr val="C00000"/>
              </a:solidFill>
            </a:endParaRPr>
          </a:p>
          <a:p>
            <a:pPr marL="742950" lvl="1" indent="-285750">
              <a:buFont typeface="+mj-lt"/>
              <a:buAutoNum type="arabicPeriod"/>
            </a:pPr>
            <a:r>
              <a:rPr lang="en-US" b="1" dirty="0"/>
              <a:t>Definition</a:t>
            </a:r>
            <a:r>
              <a:rPr lang="en-US" dirty="0"/>
              <a:t>: Filters that limit data to a specific time period (e.g., last 7 days, last quarter).</a:t>
            </a:r>
            <a:endParaRPr lang="en-US" dirty="0"/>
          </a:p>
          <a:p>
            <a:pPr marL="742950" lvl="1" indent="-285750">
              <a:buFont typeface="+mj-lt"/>
              <a:buAutoNum type="arabicPeriod"/>
            </a:pPr>
            <a:r>
              <a:rPr lang="en-US" b="1" dirty="0"/>
              <a:t>Usage</a:t>
            </a:r>
            <a:r>
              <a:rPr lang="en-US" dirty="0"/>
              <a:t>: Useful for time-sensitive analysis.</a:t>
            </a:r>
            <a:endParaRPr lang="en-US" dirty="0"/>
          </a:p>
        </p:txBody>
      </p:sp>
      <p:sp>
        <p:nvSpPr>
          <p:cNvPr id="7" name="TextBox 6"/>
          <p:cNvSpPr txBox="1"/>
          <p:nvPr/>
        </p:nvSpPr>
        <p:spPr>
          <a:xfrm>
            <a:off x="448628" y="5711874"/>
            <a:ext cx="6906577" cy="646331"/>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74118"/>
            <a:ext cx="1149858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Groups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160020" y="5255985"/>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24" y="2227734"/>
            <a:ext cx="4049078" cy="38034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Sets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Set</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217170" y="3429000"/>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362" y="991284"/>
            <a:ext cx="3780206" cy="44493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903" y="-94744"/>
            <a:ext cx="6097904"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Hierarchies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1600" b="0" i="0" u="none" strike="noStrike" cap="none" normalizeH="0" baseline="0" dirty="0">
                <a:ln>
                  <a:noFill/>
                </a:ln>
                <a:solidFill>
                  <a:schemeClr val="tx1"/>
                </a:solidFill>
                <a:effectLst/>
                <a:latin typeface="Arial Unicode MS" panose="020B0604020202020204" pitchFamily="34" charset="-128"/>
              </a:rPr>
              <a:t>Country</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State</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City</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43699" y="0"/>
            <a:ext cx="5362417" cy="5589354"/>
          </a:xfrm>
          <a:prstGeom prst="rect">
            <a:avLst/>
          </a:prstGeom>
        </p:spPr>
      </p:pic>
      <p:sp>
        <p:nvSpPr>
          <p:cNvPr id="4" name="TextBox 3"/>
          <p:cNvSpPr txBox="1"/>
          <p:nvPr/>
        </p:nvSpPr>
        <p:spPr>
          <a:xfrm>
            <a:off x="217170" y="3429000"/>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281"/>
            <a:ext cx="1247013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401753"/>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4" y="331470"/>
            <a:ext cx="11414953" cy="1132205"/>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26481</Words>
  <Application>WPS Presentation</Application>
  <PresentationFormat>Widescreen</PresentationFormat>
  <Paragraphs>578</Paragraphs>
  <Slides>45</Slides>
  <Notes>3</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45</vt:i4>
      </vt:variant>
    </vt:vector>
  </HeadingPairs>
  <TitlesOfParts>
    <vt:vector size="71"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169</cp:revision>
  <dcterms:created xsi:type="dcterms:W3CDTF">2024-09-27T12:48:00Z</dcterms:created>
  <dcterms:modified xsi:type="dcterms:W3CDTF">2024-10-25T11:21:54Z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1033-12.2.0.18607</vt:lpwstr>
  </property>
</Properties>
</file>